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777777"/>
        </a:fontRef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6" name="Shape 96"/>
          <p:cNvSpPr/>
          <p:nvPr>
            <p:ph type="body" sz="quarter" idx="14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0" y="0"/>
            <a:ext cx="13004800" cy="759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805656" y="7785100"/>
            <a:ext cx="11393488" cy="1701800"/>
          </a:xfrm>
          <a:prstGeom prst="rect">
            <a:avLst/>
          </a:prstGeom>
        </p:spPr>
        <p:txBody>
          <a:bodyPr anchor="ctr"/>
          <a:lstStyle>
            <a:lvl1pPr>
              <a:defRPr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8" name="Shape 38"/>
          <p:cNvSpPr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Shape 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7" name="Shape 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" name="Shape 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571500" y="1968500"/>
            <a:ext cx="5073394" cy="133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4" name="Shape 64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Shape 65"/>
          <p:cNvSpPr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Shape 66"/>
          <p:cNvSpPr/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buFontTx/>
              <a:defRPr sz="2600">
                <a:latin typeface="+mj-lt"/>
                <a:ea typeface="+mj-ea"/>
                <a:cs typeface="+mj-cs"/>
                <a:sym typeface="Helvetica Neue"/>
              </a:defRPr>
            </a:lvl1pPr>
            <a:lvl2pPr marL="660400" indent="-330200">
              <a:spcBef>
                <a:spcPts val="3000"/>
              </a:spcBef>
              <a:buFontTx/>
              <a:defRPr sz="2600">
                <a:latin typeface="+mj-lt"/>
                <a:ea typeface="+mj-ea"/>
                <a:cs typeface="+mj-cs"/>
                <a:sym typeface="Helvetica Neue"/>
              </a:defRPr>
            </a:lvl2pPr>
            <a:lvl3pPr marL="990600" indent="-330200">
              <a:spcBef>
                <a:spcPts val="3000"/>
              </a:spcBef>
              <a:buFontTx/>
              <a:defRPr sz="2600">
                <a:latin typeface="+mj-lt"/>
                <a:ea typeface="+mj-ea"/>
                <a:cs typeface="+mj-cs"/>
                <a:sym typeface="Helvetica Neue"/>
              </a:defRPr>
            </a:lvl3pPr>
            <a:lvl4pPr marL="1320800" indent="-330200">
              <a:spcBef>
                <a:spcPts val="3000"/>
              </a:spcBef>
              <a:buFontTx/>
              <a:defRPr sz="2600">
                <a:latin typeface="+mj-lt"/>
                <a:ea typeface="+mj-ea"/>
                <a:cs typeface="+mj-cs"/>
                <a:sym typeface="Helvetica Neue"/>
              </a:defRPr>
            </a:lvl4pPr>
            <a:lvl5pPr marL="1651000" indent="-330200">
              <a:spcBef>
                <a:spcPts val="3000"/>
              </a:spcBef>
              <a:buFontTx/>
              <a:defRPr sz="26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hape 67"/>
          <p:cNvSpPr/>
          <p:nvPr>
            <p:ph type="sldNum" sz="quarter" idx="2"/>
          </p:nvPr>
        </p:nvSpPr>
        <p:spPr>
          <a:xfrm>
            <a:off x="510743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9055098" y="508000"/>
            <a:ext cx="128" cy="7975631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3" name="Shape 83"/>
          <p:cNvSpPr/>
          <p:nvPr/>
        </p:nvSpPr>
        <p:spPr>
          <a:xfrm>
            <a:off x="9055096" y="4464050"/>
            <a:ext cx="3448503" cy="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4" name="Shape 84"/>
          <p:cNvSpPr/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Shape 87"/>
          <p:cNvSpPr/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hape 8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71500" y="19685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ln>
            <a:noFill/>
          </a:ln>
          <a:solidFill>
            <a:schemeClr val="accent1">
              <a:satOff val="20231"/>
              <a:lumOff val="-16526"/>
            </a:schemeClr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ln>
            <a:noFill/>
          </a:ln>
          <a:solidFill>
            <a:schemeClr val="accent1">
              <a:satOff val="20231"/>
              <a:lumOff val="-16526"/>
            </a:schemeClr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ln>
            <a:noFill/>
          </a:ln>
          <a:solidFill>
            <a:schemeClr val="accent1">
              <a:satOff val="20231"/>
              <a:lumOff val="-16526"/>
            </a:schemeClr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ln>
            <a:noFill/>
          </a:ln>
          <a:solidFill>
            <a:schemeClr val="accent1">
              <a:satOff val="20231"/>
              <a:lumOff val="-16526"/>
            </a:schemeClr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ln>
            <a:noFill/>
          </a:ln>
          <a:solidFill>
            <a:schemeClr val="accent1">
              <a:satOff val="20231"/>
              <a:lumOff val="-16526"/>
            </a:schemeClr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ln>
            <a:noFill/>
          </a:ln>
          <a:solidFill>
            <a:schemeClr val="accent1">
              <a:satOff val="20231"/>
              <a:lumOff val="-16526"/>
            </a:schemeClr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ln>
            <a:noFill/>
          </a:ln>
          <a:solidFill>
            <a:schemeClr val="accent1">
              <a:satOff val="20231"/>
              <a:lumOff val="-16526"/>
            </a:schemeClr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ln>
            <a:noFill/>
          </a:ln>
          <a:solidFill>
            <a:schemeClr val="accent1">
              <a:satOff val="20231"/>
              <a:lumOff val="-16526"/>
            </a:schemeClr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200" u="none">
          <a:ln>
            <a:noFill/>
          </a:ln>
          <a:solidFill>
            <a:schemeClr val="accent1">
              <a:satOff val="20231"/>
              <a:lumOff val="-16526"/>
            </a:schemeClr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creenshot 2015-11-06 16.49.46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473" t="0" r="247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000">
                <a:solidFill>
                  <a:schemeClr val="accent1">
                    <a:satOff val="20231"/>
                    <a:lumOff val="-16526"/>
                  </a:scheme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NETWORKING MEETUPS, PORTFOLIO, OPEN SOURCE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tk213280rke_1478x2200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81" t="1538" r="1908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KAKO POCETI</a:t>
            </a:r>
          </a:p>
        </p:txBody>
      </p:sp>
      <p:sp>
        <p:nvSpPr>
          <p:cNvPr id="152" name="Shape 152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Kreiraj bazu klijenata dok imas stalni posao</a:t>
            </a:r>
          </a:p>
          <a:p>
            <a:pPr/>
            <a:r>
              <a:t>Ne zatvaraj vrata.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12193702_10208411729034114_8839362467135088792_n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7890" r="0" b="789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KAKO USPJETI?</a:t>
            </a:r>
          </a:p>
        </p:txBody>
      </p:sp>
      <p:sp>
        <p:nvSpPr>
          <p:cNvPr id="156" name="Shape 15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Multiple income streams</a:t>
            </a:r>
          </a:p>
          <a:p>
            <a:pPr/>
            <a:r>
              <a:t>Dont over promise  </a:t>
            </a:r>
          </a:p>
          <a:p>
            <a:pPr/>
            <a:r>
              <a:t>Deposits upfront</a:t>
            </a:r>
          </a:p>
          <a:p>
            <a:pPr/>
            <a:r>
              <a:t>Satisfy everyone - don't do average work</a:t>
            </a:r>
          </a:p>
          <a:p>
            <a:pPr/>
            <a:r>
              <a:t>Constant Learning</a:t>
            </a:r>
          </a:p>
          <a:p>
            <a:pPr/>
            <a:r>
              <a:t>Be a nice guy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creenshot 2015-11-06 17.07.59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356446"/>
            <a:ext cx="13004800" cy="6881708"/>
          </a:xfrm>
          <a:prstGeom prst="rect">
            <a:avLst/>
          </a:prstGeom>
        </p:spPr>
      </p:pic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a-passion-your-life-passion-in-life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787" r="0" b="678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1">
                    <a:satOff val="20231"/>
                    <a:lumOff val="-16526"/>
                  </a:scheme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GANJAJTE STRAST I ZNANJE, NE NOVAC.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creenshot 2015-11-06 17.07.29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893" t="0" r="8703" b="0"/>
          <a:stretch>
            <a:fillRect/>
          </a:stretch>
        </p:blipFill>
        <p:spPr>
          <a:xfrm>
            <a:off x="0" y="929422"/>
            <a:ext cx="13004800" cy="789475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kpj374a6yt4uwpiwehwyibfrhgamesfree_ca_i_love_cash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041" r="0" b="21093"/>
          <a:stretch>
            <a:fillRect/>
          </a:stretch>
        </p:blipFill>
        <p:spPr>
          <a:xfrm>
            <a:off x="0" y="12700"/>
            <a:ext cx="13004800" cy="7594600"/>
          </a:xfrm>
          <a:prstGeom prst="rect">
            <a:avLst/>
          </a:prstGeom>
        </p:spPr>
      </p:pic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1">
                    <a:satOff val="20231"/>
                    <a:lumOff val="-16526"/>
                  </a:scheme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PARE, PARE, PARE, PARE - NEOGRANICENA ZARADA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2015-05-19-1432042962-3411757-goingnomadic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201" r="0" b="620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DIGITAL NOMAD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12002876_10208085916288999_2329759413054808015_n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8037" r="0" b="803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1">
                    <a:satOff val="20231"/>
                    <a:lumOff val="-16526"/>
                  </a:scheme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FLEKSIBILNO RADNO VRIJEME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@accabacus-abacus-accountancy-do-the-work-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201" r="0" b="620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1">
                    <a:satOff val="20231"/>
                    <a:lumOff val="-16526"/>
                  </a:scheme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RADIS MANJE IMAS VISE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11248075_10207120103224276_1474605633917068447_n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8100" r="0" b="281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1">
                    <a:satOff val="20231"/>
                    <a:lumOff val="-16526"/>
                  </a:scheme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ODBIJAS POSLOVE KOJI TI SE NE SVIDJAJU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12039696_10208190256737445_5398112159816956914_n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55" t="0" r="5555" b="0"/>
          <a:stretch>
            <a:fillRect/>
          </a:stretch>
        </p:blipFill>
        <p:spPr>
          <a:xfrm>
            <a:off x="6273800" y="-6350"/>
            <a:ext cx="6502400" cy="9753600"/>
          </a:xfrm>
          <a:prstGeom prst="rect">
            <a:avLst/>
          </a:prstGeom>
        </p:spPr>
      </p:pic>
      <p:sp>
        <p:nvSpPr>
          <p:cNvPr id="138" name="Shape 138"/>
          <p:cNvSpPr/>
          <p:nvPr>
            <p:ph type="title"/>
          </p:nvPr>
        </p:nvSpPr>
        <p:spPr>
          <a:xfrm>
            <a:off x="571500" y="2870200"/>
            <a:ext cx="5334000" cy="3175000"/>
          </a:xfrm>
          <a:prstGeom prst="rect">
            <a:avLst/>
          </a:prstGeom>
        </p:spPr>
        <p:txBody>
          <a:bodyPr/>
          <a:lstStyle/>
          <a:p>
            <a:pPr defTabSz="461518">
              <a:defRPr cap="all" sz="3318"/>
            </a:pPr>
            <a:r>
              <a:t>Vise vremena provedete na stvarima koje volite. </a:t>
            </a:r>
          </a:p>
          <a:p>
            <a:pPr defTabSz="461518">
              <a:defRPr cap="all" sz="3318"/>
            </a:pPr>
            <a:r>
              <a:t>PROJEKTI SA STRANE.</a:t>
            </a:r>
            <a:br/>
            <a:r>
              <a:t>THEMEFOREST</a:t>
            </a:r>
            <a:br/>
            <a:r>
              <a:t>PLUGINOVI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help-desk-carrer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201" r="0" b="620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1">
                    <a:satOff val="20231"/>
                    <a:lumOff val="-16526"/>
                  </a:schemeClr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Pasivni income od vlastitih proizvoda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tk213280rke_1478x2200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81" t="1538" r="1908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MANE</a:t>
            </a:r>
          </a:p>
        </p:txBody>
      </p:sp>
      <p:sp>
        <p:nvSpPr>
          <p:cNvPr id="145" name="Shape 14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 znas kada ce slijedeca plata?</a:t>
            </a:r>
          </a:p>
          <a:p>
            <a:pPr/>
            <a:r>
              <a:t>Stalno trazis klijente?</a:t>
            </a:r>
          </a:p>
          <a:p>
            <a:pPr/>
            <a:r>
              <a:t>Vise skilova - full stack</a:t>
            </a:r>
          </a:p>
          <a:p>
            <a:pPr/>
            <a:r>
              <a:t>Osiguranje (zdravstveno,penziono)</a:t>
            </a:r>
          </a:p>
          <a:p>
            <a:pPr/>
            <a:r>
              <a:t>Lonely Job</a:t>
            </a:r>
          </a:p>
          <a:p>
            <a:pPr/>
            <a:r>
              <a:t>Radis 24/7</a:t>
            </a:r>
          </a:p>
          <a:p>
            <a:pPr/>
            <a:r>
              <a:t>Ne dozivljavaju te.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